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1695" cy="6858000"/>
  <p:notesSz cx="6858000" cy="12191695"/>
  <p:embeddedFontLst>
    <p:embeddedFont>
      <p:font typeface="Arimo"/>
      <p:regular r:id="rId201314"/>
    </p:embeddedFont>
    <p:embeddedFont>
      <p:font typeface="Arimo Bold"/>
      <p:regular r:id="rId201315"/>
    </p:embeddedFont>
    <p:embeddedFont>
      <p:font typeface="Outfit ExtraBold"/>
      <p:regular r:id="rId20131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jpeg"/><Relationship Id="rId2" Type="http://schemas.openxmlformats.org/officeDocument/2006/relationships/image" Target="../media/image-1002-2.png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</p:sp>
      <p:pic>
        <p:nvPicPr>
          <p:cNvPr id="4" name="Image 1" descr="preencoded.png">
            <a:hlinkClick r:id="rId3" tooltip="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image" Target="../media/image-5-3.png"/><Relationship Id="rId4" Type="http://schemas.openxmlformats.org/officeDocument/2006/relationships/image" Target="../media/image-5-4.svg"/><Relationship Id="rId5" Type="http://schemas.openxmlformats.org/officeDocument/2006/relationships/image" Target="../media/image-5-5.png"/><Relationship Id="rId6" Type="http://schemas.openxmlformats.org/officeDocument/2006/relationships/image" Target="../media/image-5-6.svg"/><Relationship Id="rId7" Type="http://schemas.openxmlformats.org/officeDocument/2006/relationships/image" Target="../media/image-5-7.png"/><Relationship Id="rId8" Type="http://schemas.openxmlformats.org/officeDocument/2006/relationships/image" Target="../media/image-5-8.svg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1.png"/><Relationship Id="rId4" Type="http://schemas.openxmlformats.org/officeDocument/2006/relationships/image" Target="../media/image-6-2.svg"/><Relationship Id="rId5" Type="http://schemas.openxmlformats.org/officeDocument/2006/relationships/image" Target="../media/image-2-1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svg"/><Relationship Id="rId4" Type="http://schemas.openxmlformats.org/officeDocument/2006/relationships/image" Target="../media/image-7-2.png"/><Relationship Id="rId5" Type="http://schemas.openxmlformats.org/officeDocument/2006/relationships/image" Target="../media/image-7-3.svg"/><Relationship Id="rId6" Type="http://schemas.openxmlformats.org/officeDocument/2006/relationships/image" Target="../media/image-7-2.png"/><Relationship Id="rId7" Type="http://schemas.openxmlformats.org/officeDocument/2006/relationships/image" Target="../media/image-7-3.sv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1.png"/><Relationship Id="rId4" Type="http://schemas.openxmlformats.org/officeDocument/2006/relationships/image" Target="../media/image-10-2.svg"/><Relationship Id="rId5" Type="http://schemas.openxmlformats.org/officeDocument/2006/relationships/image" Target="../media/image-10-1.png"/><Relationship Id="rId6" Type="http://schemas.openxmlformats.org/officeDocument/2006/relationships/image" Target="../media/image-10-2.svg"/><Relationship Id="rId7" Type="http://schemas.openxmlformats.org/officeDocument/2006/relationships/image" Target="../media/image-2-1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2394148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231971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Building a Modern Marketing Strategy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661475" y="3858915"/>
            <a:ext cx="629686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Stop posting blindly. Start with purpose — and build a strategy that actually drives customers and revenue.</a:t>
            </a:r>
            <a:endParaRPr lang="en-US" sz="1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469628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231971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Start With the Goal, Not the Platform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343745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Don't start with "We need to post more on Instagram." Start here: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61475" y="2858790"/>
            <a:ext cx="5339820" cy="685998"/>
          </a:xfrm>
          <a:prstGeom prst="roundRect">
            <a:avLst>
              <a:gd name="adj" fmla="val 11573"/>
            </a:avLst>
          </a:prstGeom>
          <a:solidFill>
            <a:srgbClr val="E9E6FA"/>
          </a:solidFill>
          <a:ln w="6350">
            <a:solidFill>
              <a:srgbClr val="BDB8D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6832" y="3054152"/>
            <a:ext cx="49491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What are you trying to accomplish?</a:t>
            </a:r>
            <a:endParaRPr lang="en-US" sz="1850" dirty="0"/>
          </a:p>
        </p:txBody>
      </p:sp>
      <p:sp>
        <p:nvSpPr>
          <p:cNvPr id="6" name="Shape 4"/>
          <p:cNvSpPr/>
          <p:nvPr/>
        </p:nvSpPr>
        <p:spPr>
          <a:xfrm>
            <a:off x="6190301" y="2858790"/>
            <a:ext cx="5339919" cy="685998"/>
          </a:xfrm>
          <a:prstGeom prst="roundRect">
            <a:avLst>
              <a:gd name="adj" fmla="val 11573"/>
            </a:avLst>
          </a:prstGeom>
          <a:solidFill>
            <a:srgbClr val="E9E6FA"/>
          </a:solidFill>
          <a:ln w="6350">
            <a:solidFill>
              <a:srgbClr val="BDB8D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385658" y="3054152"/>
            <a:ext cx="494920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Who are you trying to reach?</a:t>
            </a:r>
            <a:endParaRPr lang="en-US" sz="1850" dirty="0"/>
          </a:p>
        </p:txBody>
      </p:sp>
      <p:sp>
        <p:nvSpPr>
          <p:cNvPr id="8" name="Shape 6"/>
          <p:cNvSpPr/>
          <p:nvPr/>
        </p:nvSpPr>
        <p:spPr>
          <a:xfrm>
            <a:off x="661475" y="3733800"/>
            <a:ext cx="5339820" cy="685998"/>
          </a:xfrm>
          <a:prstGeom prst="roundRect">
            <a:avLst>
              <a:gd name="adj" fmla="val 11573"/>
            </a:avLst>
          </a:prstGeom>
          <a:solidFill>
            <a:srgbClr val="E9E6FA"/>
          </a:solidFill>
          <a:ln w="6350">
            <a:solidFill>
              <a:srgbClr val="BDB8D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56832" y="3929162"/>
            <a:ext cx="49491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What action do you want them to take?</a:t>
            </a:r>
            <a:endParaRPr lang="en-US" sz="1850" dirty="0"/>
          </a:p>
        </p:txBody>
      </p:sp>
      <p:sp>
        <p:nvSpPr>
          <p:cNvPr id="10" name="Shape 8"/>
          <p:cNvSpPr/>
          <p:nvPr/>
        </p:nvSpPr>
        <p:spPr>
          <a:xfrm>
            <a:off x="6190301" y="3733800"/>
            <a:ext cx="5339919" cy="685998"/>
          </a:xfrm>
          <a:prstGeom prst="roundRect">
            <a:avLst>
              <a:gd name="adj" fmla="val 11573"/>
            </a:avLst>
          </a:prstGeom>
          <a:solidFill>
            <a:srgbClr val="E9E6FA"/>
          </a:solidFill>
          <a:ln w="6350">
            <a:solidFill>
              <a:srgbClr val="BDB8D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85658" y="3929162"/>
            <a:ext cx="494920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What does success look like?</a:t>
            </a:r>
            <a:endParaRPr lang="en-US" sz="1850" dirty="0"/>
          </a:p>
        </p:txBody>
      </p:sp>
      <p:sp>
        <p:nvSpPr>
          <p:cNvPr id="12" name="Shape 10"/>
          <p:cNvSpPr/>
          <p:nvPr/>
        </p:nvSpPr>
        <p:spPr>
          <a:xfrm>
            <a:off x="661475" y="4632424"/>
            <a:ext cx="10868745" cy="755948"/>
          </a:xfrm>
          <a:prstGeom prst="roundRect">
            <a:avLst>
              <a:gd name="adj" fmla="val 10502"/>
            </a:avLst>
          </a:prstGeom>
          <a:solidFill>
            <a:srgbClr val="D7D2F9"/>
          </a:solidFill>
          <a:ln/>
        </p:spPr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482" y="4900116"/>
            <a:ext cx="236234" cy="189012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1275723" y="4868664"/>
            <a:ext cx="1067507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Likes and followers support marketing — but the real goal is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customers and revenue.</a:t>
            </a:r>
            <a:endParaRPr lang="en-US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584523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231971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Marketing Works Best as an Ecosystem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553196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No single channel does it all. Your customer's journey looks like this: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61475" y="3209925"/>
            <a:ext cx="10868745" cy="25400"/>
          </a:xfrm>
          <a:prstGeom prst="roundRect">
            <a:avLst>
              <a:gd name="adj" fmla="val 49999"/>
            </a:avLst>
          </a:prstGeom>
          <a:solidFill>
            <a:srgbClr val="BDB8DF"/>
          </a:solidFill>
          <a:ln/>
        </p:spPr>
      </p:sp>
      <p:sp>
        <p:nvSpPr>
          <p:cNvPr id="5" name="Shape 3"/>
          <p:cNvSpPr/>
          <p:nvPr/>
        </p:nvSpPr>
        <p:spPr>
          <a:xfrm>
            <a:off x="1455999" y="3209925"/>
            <a:ext cx="25399" cy="567035"/>
          </a:xfrm>
          <a:prstGeom prst="roundRect">
            <a:avLst>
              <a:gd name="adj" fmla="val 50001"/>
            </a:avLst>
          </a:prstGeom>
          <a:solidFill>
            <a:srgbClr val="BDB8DF"/>
          </a:solidFill>
          <a:ln/>
        </p:spPr>
      </p:sp>
      <p:sp>
        <p:nvSpPr>
          <p:cNvPr id="6" name="Shape 4"/>
          <p:cNvSpPr/>
          <p:nvPr/>
        </p:nvSpPr>
        <p:spPr>
          <a:xfrm>
            <a:off x="1397858" y="3139083"/>
            <a:ext cx="141681" cy="141684"/>
          </a:xfrm>
          <a:prstGeom prst="ellipse">
            <a:avLst/>
          </a:prstGeom>
          <a:solidFill>
            <a:srgbClr val="5E4CE6"/>
          </a:solidFill>
          <a:ln/>
        </p:spPr>
      </p:sp>
      <p:sp>
        <p:nvSpPr>
          <p:cNvPr id="7" name="Shape 5"/>
          <p:cNvSpPr/>
          <p:nvPr/>
        </p:nvSpPr>
        <p:spPr>
          <a:xfrm>
            <a:off x="661475" y="3777059"/>
            <a:ext cx="1614546" cy="981273"/>
          </a:xfrm>
          <a:prstGeom prst="roundRect">
            <a:avLst>
              <a:gd name="adj" fmla="val 8090"/>
            </a:avLst>
          </a:prstGeom>
          <a:solidFill>
            <a:srgbClr val="E9E6FA"/>
          </a:solidFill>
          <a:ln w="6350">
            <a:solidFill>
              <a:srgbClr val="BDB8D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6832" y="3972421"/>
            <a:ext cx="1223833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See You on Social</a:t>
            </a:r>
            <a:endParaRPr lang="en-US" sz="1850" dirty="0"/>
          </a:p>
        </p:txBody>
      </p:sp>
      <p:sp>
        <p:nvSpPr>
          <p:cNvPr id="9" name="Shape 7"/>
          <p:cNvSpPr/>
          <p:nvPr/>
        </p:nvSpPr>
        <p:spPr>
          <a:xfrm>
            <a:off x="3306878" y="3209925"/>
            <a:ext cx="25399" cy="567035"/>
          </a:xfrm>
          <a:prstGeom prst="roundRect">
            <a:avLst>
              <a:gd name="adj" fmla="val 50001"/>
            </a:avLst>
          </a:prstGeom>
          <a:solidFill>
            <a:srgbClr val="BDB8DF"/>
          </a:solidFill>
          <a:ln/>
        </p:spPr>
      </p:sp>
      <p:sp>
        <p:nvSpPr>
          <p:cNvPr id="10" name="Shape 8"/>
          <p:cNvSpPr/>
          <p:nvPr/>
        </p:nvSpPr>
        <p:spPr>
          <a:xfrm>
            <a:off x="3248737" y="3139083"/>
            <a:ext cx="141681" cy="141684"/>
          </a:xfrm>
          <a:prstGeom prst="ellipse">
            <a:avLst/>
          </a:prstGeom>
          <a:solidFill>
            <a:srgbClr val="5E4CE6"/>
          </a:solidFill>
          <a:ln/>
        </p:spPr>
      </p:sp>
      <p:sp>
        <p:nvSpPr>
          <p:cNvPr id="11" name="Shape 9"/>
          <p:cNvSpPr/>
          <p:nvPr/>
        </p:nvSpPr>
        <p:spPr>
          <a:xfrm>
            <a:off x="2512255" y="3777059"/>
            <a:ext cx="1614646" cy="981273"/>
          </a:xfrm>
          <a:prstGeom prst="roundRect">
            <a:avLst>
              <a:gd name="adj" fmla="val 8090"/>
            </a:avLst>
          </a:prstGeom>
          <a:solidFill>
            <a:srgbClr val="E9E6FA"/>
          </a:solidFill>
          <a:ln w="6350">
            <a:solidFill>
              <a:srgbClr val="BDB8D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707612" y="3972421"/>
            <a:ext cx="1223932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Google You</a:t>
            </a:r>
            <a:endParaRPr lang="en-US" sz="1850" dirty="0"/>
          </a:p>
        </p:txBody>
      </p:sp>
      <p:sp>
        <p:nvSpPr>
          <p:cNvPr id="13" name="Shape 11"/>
          <p:cNvSpPr/>
          <p:nvPr/>
        </p:nvSpPr>
        <p:spPr>
          <a:xfrm>
            <a:off x="5157658" y="3209925"/>
            <a:ext cx="25399" cy="567035"/>
          </a:xfrm>
          <a:prstGeom prst="roundRect">
            <a:avLst>
              <a:gd name="adj" fmla="val 50001"/>
            </a:avLst>
          </a:prstGeom>
          <a:solidFill>
            <a:srgbClr val="BDB8DF"/>
          </a:solidFill>
          <a:ln/>
        </p:spPr>
      </p:sp>
      <p:sp>
        <p:nvSpPr>
          <p:cNvPr id="14" name="Shape 12"/>
          <p:cNvSpPr/>
          <p:nvPr/>
        </p:nvSpPr>
        <p:spPr>
          <a:xfrm>
            <a:off x="5099518" y="3139083"/>
            <a:ext cx="141681" cy="141684"/>
          </a:xfrm>
          <a:prstGeom prst="ellipse">
            <a:avLst/>
          </a:prstGeom>
          <a:solidFill>
            <a:srgbClr val="5E4CE6"/>
          </a:solidFill>
          <a:ln/>
        </p:spPr>
      </p:sp>
      <p:sp>
        <p:nvSpPr>
          <p:cNvPr id="15" name="Shape 13"/>
          <p:cNvSpPr/>
          <p:nvPr/>
        </p:nvSpPr>
        <p:spPr>
          <a:xfrm>
            <a:off x="4363135" y="3777059"/>
            <a:ext cx="1614546" cy="981273"/>
          </a:xfrm>
          <a:prstGeom prst="roundRect">
            <a:avLst>
              <a:gd name="adj" fmla="val 8090"/>
            </a:avLst>
          </a:prstGeom>
          <a:solidFill>
            <a:srgbClr val="E9E6FA"/>
          </a:solidFill>
          <a:ln w="6350">
            <a:solidFill>
              <a:srgbClr val="BDB8D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58491" y="3972421"/>
            <a:ext cx="1223833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Visit Your Website</a:t>
            </a:r>
            <a:endParaRPr lang="en-US" sz="1850" dirty="0"/>
          </a:p>
        </p:txBody>
      </p:sp>
      <p:sp>
        <p:nvSpPr>
          <p:cNvPr id="17" name="Shape 15"/>
          <p:cNvSpPr/>
          <p:nvPr/>
        </p:nvSpPr>
        <p:spPr>
          <a:xfrm>
            <a:off x="7008538" y="3209925"/>
            <a:ext cx="25399" cy="567035"/>
          </a:xfrm>
          <a:prstGeom prst="roundRect">
            <a:avLst>
              <a:gd name="adj" fmla="val 50001"/>
            </a:avLst>
          </a:prstGeom>
          <a:solidFill>
            <a:srgbClr val="BDB8DF"/>
          </a:solidFill>
          <a:ln/>
        </p:spPr>
      </p:sp>
      <p:sp>
        <p:nvSpPr>
          <p:cNvPr id="18" name="Shape 16"/>
          <p:cNvSpPr/>
          <p:nvPr/>
        </p:nvSpPr>
        <p:spPr>
          <a:xfrm>
            <a:off x="6950397" y="3139083"/>
            <a:ext cx="141681" cy="141684"/>
          </a:xfrm>
          <a:prstGeom prst="ellipse">
            <a:avLst/>
          </a:prstGeom>
          <a:solidFill>
            <a:srgbClr val="5E4CE6"/>
          </a:solidFill>
          <a:ln/>
        </p:spPr>
      </p:sp>
      <p:sp>
        <p:nvSpPr>
          <p:cNvPr id="19" name="Shape 17"/>
          <p:cNvSpPr/>
          <p:nvPr/>
        </p:nvSpPr>
        <p:spPr>
          <a:xfrm>
            <a:off x="6213915" y="3777059"/>
            <a:ext cx="1614646" cy="981273"/>
          </a:xfrm>
          <a:prstGeom prst="roundRect">
            <a:avLst>
              <a:gd name="adj" fmla="val 8090"/>
            </a:avLst>
          </a:prstGeom>
          <a:solidFill>
            <a:srgbClr val="E9E6FA"/>
          </a:solidFill>
          <a:ln w="6350">
            <a:solidFill>
              <a:srgbClr val="BDB8D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409272" y="3972421"/>
            <a:ext cx="1223932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Read Reviews</a:t>
            </a:r>
            <a:endParaRPr lang="en-US" sz="1850" dirty="0"/>
          </a:p>
        </p:txBody>
      </p:sp>
      <p:sp>
        <p:nvSpPr>
          <p:cNvPr id="21" name="Shape 19"/>
          <p:cNvSpPr/>
          <p:nvPr/>
        </p:nvSpPr>
        <p:spPr>
          <a:xfrm>
            <a:off x="8859318" y="3209925"/>
            <a:ext cx="25399" cy="567035"/>
          </a:xfrm>
          <a:prstGeom prst="roundRect">
            <a:avLst>
              <a:gd name="adj" fmla="val 50001"/>
            </a:avLst>
          </a:prstGeom>
          <a:solidFill>
            <a:srgbClr val="BDB8DF"/>
          </a:solidFill>
          <a:ln/>
        </p:spPr>
      </p:sp>
      <p:sp>
        <p:nvSpPr>
          <p:cNvPr id="22" name="Shape 20"/>
          <p:cNvSpPr/>
          <p:nvPr/>
        </p:nvSpPr>
        <p:spPr>
          <a:xfrm>
            <a:off x="8801177" y="3139083"/>
            <a:ext cx="141681" cy="141684"/>
          </a:xfrm>
          <a:prstGeom prst="ellipse">
            <a:avLst/>
          </a:prstGeom>
          <a:solidFill>
            <a:srgbClr val="5E4CE6"/>
          </a:solidFill>
          <a:ln/>
        </p:spPr>
      </p:sp>
      <p:sp>
        <p:nvSpPr>
          <p:cNvPr id="23" name="Shape 21"/>
          <p:cNvSpPr/>
          <p:nvPr/>
        </p:nvSpPr>
        <p:spPr>
          <a:xfrm>
            <a:off x="8064794" y="3777059"/>
            <a:ext cx="1614546" cy="981273"/>
          </a:xfrm>
          <a:prstGeom prst="roundRect">
            <a:avLst>
              <a:gd name="adj" fmla="val 8090"/>
            </a:avLst>
          </a:prstGeom>
          <a:solidFill>
            <a:srgbClr val="E9E6FA"/>
          </a:solidFill>
          <a:ln w="6350">
            <a:solidFill>
              <a:srgbClr val="BDB8DF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8260151" y="3972421"/>
            <a:ext cx="1223833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Get an Email</a:t>
            </a:r>
            <a:endParaRPr lang="en-US" sz="1850" dirty="0"/>
          </a:p>
        </p:txBody>
      </p:sp>
      <p:sp>
        <p:nvSpPr>
          <p:cNvPr id="25" name="Shape 23"/>
          <p:cNvSpPr/>
          <p:nvPr/>
        </p:nvSpPr>
        <p:spPr>
          <a:xfrm>
            <a:off x="10710198" y="3209925"/>
            <a:ext cx="25399" cy="567035"/>
          </a:xfrm>
          <a:prstGeom prst="roundRect">
            <a:avLst>
              <a:gd name="adj" fmla="val 50001"/>
            </a:avLst>
          </a:prstGeom>
          <a:solidFill>
            <a:srgbClr val="BDB8DF"/>
          </a:solidFill>
          <a:ln/>
        </p:spPr>
      </p:sp>
      <p:sp>
        <p:nvSpPr>
          <p:cNvPr id="26" name="Shape 24"/>
          <p:cNvSpPr/>
          <p:nvPr/>
        </p:nvSpPr>
        <p:spPr>
          <a:xfrm>
            <a:off x="10652057" y="3139083"/>
            <a:ext cx="141681" cy="141684"/>
          </a:xfrm>
          <a:prstGeom prst="ellipse">
            <a:avLst/>
          </a:prstGeom>
          <a:solidFill>
            <a:srgbClr val="5E4CE6"/>
          </a:solidFill>
          <a:ln/>
        </p:spPr>
      </p:sp>
      <p:sp>
        <p:nvSpPr>
          <p:cNvPr id="27" name="Shape 25"/>
          <p:cNvSpPr/>
          <p:nvPr/>
        </p:nvSpPr>
        <p:spPr>
          <a:xfrm>
            <a:off x="9915575" y="3777059"/>
            <a:ext cx="1614646" cy="981273"/>
          </a:xfrm>
          <a:prstGeom prst="roundRect">
            <a:avLst>
              <a:gd name="adj" fmla="val 8090"/>
            </a:avLst>
          </a:prstGeom>
          <a:solidFill>
            <a:srgbClr val="E9E6FA"/>
          </a:solidFill>
          <a:ln w="6350">
            <a:solidFill>
              <a:srgbClr val="BDB8DF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10110931" y="3972421"/>
            <a:ext cx="1223932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Contact You</a:t>
            </a:r>
            <a:endParaRPr lang="en-US" sz="1850" dirty="0"/>
          </a:p>
        </p:txBody>
      </p:sp>
      <p:sp>
        <p:nvSpPr>
          <p:cNvPr id="29" name="Text 27"/>
          <p:cNvSpPr/>
          <p:nvPr/>
        </p:nvSpPr>
        <p:spPr>
          <a:xfrm>
            <a:off x="661475" y="4970959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Every touchpoint reinforces the next.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5E4CE6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That's an ecosystem, not a checklist.</a:t>
            </a:r>
            <a:endParaRPr lang="en-US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614686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231971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Choose the Right Platforms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583359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You don't need six platforms. You need the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A2742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right ones.</a:t>
            </a:r>
            <a:endParaRPr lang="en-US" sz="1450" dirty="0"/>
          </a:p>
        </p:txBody>
      </p:sp>
      <p:sp>
        <p:nvSpPr>
          <p:cNvPr id="4" name="Text 2"/>
          <p:cNvSpPr/>
          <p:nvPr/>
        </p:nvSpPr>
        <p:spPr>
          <a:xfrm>
            <a:off x="661475" y="3098403"/>
            <a:ext cx="10868745" cy="21449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b="1" dirty="0">
                <a:solidFill>
                  <a:srgbClr val="2A2742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Facebook</a:t>
            </a:r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— Local businesses, community, events</a:t>
            </a:r>
            <a:endParaRPr lang="en-US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b="1" dirty="0">
                <a:solidFill>
                  <a:srgbClr val="2A2742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Instagram</a:t>
            </a:r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— Visual brands, lifestyle, awareness</a:t>
            </a:r>
            <a:endParaRPr lang="en-US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b="1" dirty="0">
                <a:solidFill>
                  <a:srgbClr val="2A2742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LinkedIn</a:t>
            </a:r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— B2B, professionals, networking</a:t>
            </a:r>
            <a:endParaRPr lang="en-US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b="1" dirty="0">
                <a:solidFill>
                  <a:srgbClr val="2A2742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TikTok</a:t>
            </a:r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— Discovery, personality, younger audiences</a:t>
            </a:r>
            <a:endParaRPr lang="en-US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b="1" dirty="0">
                <a:solidFill>
                  <a:srgbClr val="2A2742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YouTube</a:t>
            </a:r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— Education, expertise, search visibility</a:t>
            </a:r>
            <a:endParaRPr lang="en-US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b="1" dirty="0">
                <a:solidFill>
                  <a:srgbClr val="2A2742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Pinterest</a:t>
            </a:r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— Inspiration, home, design, lifestyle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34715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231971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What Should You Actually Post?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1703388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Four content buckets — balanced, purposeful, never random.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61475" y="2218432"/>
            <a:ext cx="5339820" cy="1857871"/>
          </a:xfrm>
          <a:prstGeom prst="roundRect">
            <a:avLst>
              <a:gd name="adj" fmla="val 4273"/>
            </a:avLst>
          </a:prstGeom>
          <a:solidFill>
            <a:srgbClr val="E9E6FA"/>
          </a:solidFill>
          <a:ln w="6350">
            <a:solidFill>
              <a:srgbClr val="BDB8D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56832" y="2413794"/>
            <a:ext cx="567021" cy="567035"/>
          </a:xfrm>
          <a:prstGeom prst="ellipse">
            <a:avLst/>
          </a:prstGeom>
          <a:solidFill>
            <a:srgbClr val="5E4CE6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2800" y="2569666"/>
            <a:ext cx="255085" cy="25509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56832" y="3169841"/>
            <a:ext cx="49491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Educate</a:t>
            </a:r>
            <a:endParaRPr lang="en-US" sz="1850" dirty="0"/>
          </a:p>
        </p:txBody>
      </p:sp>
      <p:sp>
        <p:nvSpPr>
          <p:cNvPr id="8" name="Text 5"/>
          <p:cNvSpPr/>
          <p:nvPr/>
        </p:nvSpPr>
        <p:spPr>
          <a:xfrm>
            <a:off x="856832" y="3578523"/>
            <a:ext cx="494910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FAQs, tips, how-tos</a:t>
            </a:r>
            <a:endParaRPr lang="en-US" sz="1450" dirty="0"/>
          </a:p>
        </p:txBody>
      </p:sp>
      <p:sp>
        <p:nvSpPr>
          <p:cNvPr id="9" name="Shape 6"/>
          <p:cNvSpPr/>
          <p:nvPr/>
        </p:nvSpPr>
        <p:spPr>
          <a:xfrm>
            <a:off x="6190301" y="2218432"/>
            <a:ext cx="5339919" cy="1857871"/>
          </a:xfrm>
          <a:prstGeom prst="roundRect">
            <a:avLst>
              <a:gd name="adj" fmla="val 4273"/>
            </a:avLst>
          </a:prstGeom>
          <a:solidFill>
            <a:srgbClr val="E9E6FA"/>
          </a:solidFill>
          <a:ln w="6350">
            <a:solidFill>
              <a:srgbClr val="BDB8DF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385658" y="2413794"/>
            <a:ext cx="567021" cy="567035"/>
          </a:xfrm>
          <a:prstGeom prst="ellipse">
            <a:avLst/>
          </a:prstGeom>
          <a:solidFill>
            <a:srgbClr val="5E4CE6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41626" y="2569666"/>
            <a:ext cx="255085" cy="255091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385658" y="3169841"/>
            <a:ext cx="494920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Build Trust</a:t>
            </a:r>
            <a:endParaRPr lang="en-US" sz="1850" dirty="0"/>
          </a:p>
        </p:txBody>
      </p:sp>
      <p:sp>
        <p:nvSpPr>
          <p:cNvPr id="13" name="Text 9"/>
          <p:cNvSpPr/>
          <p:nvPr/>
        </p:nvSpPr>
        <p:spPr>
          <a:xfrm>
            <a:off x="6385658" y="3578523"/>
            <a:ext cx="494920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Reviews, testimonials, behind the scenes</a:t>
            </a:r>
            <a:endParaRPr lang="en-US" sz="1450" dirty="0"/>
          </a:p>
        </p:txBody>
      </p:sp>
      <p:sp>
        <p:nvSpPr>
          <p:cNvPr id="14" name="Shape 10"/>
          <p:cNvSpPr/>
          <p:nvPr/>
        </p:nvSpPr>
        <p:spPr>
          <a:xfrm>
            <a:off x="661475" y="4265315"/>
            <a:ext cx="5339820" cy="1857871"/>
          </a:xfrm>
          <a:prstGeom prst="roundRect">
            <a:avLst>
              <a:gd name="adj" fmla="val 4273"/>
            </a:avLst>
          </a:prstGeom>
          <a:solidFill>
            <a:srgbClr val="E9E6FA"/>
          </a:solidFill>
          <a:ln w="6350">
            <a:solidFill>
              <a:srgbClr val="BDB8DF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856832" y="4460677"/>
            <a:ext cx="567021" cy="567035"/>
          </a:xfrm>
          <a:prstGeom prst="ellipse">
            <a:avLst/>
          </a:prstGeom>
          <a:solidFill>
            <a:srgbClr val="5E4CE6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12800" y="4616549"/>
            <a:ext cx="255085" cy="255091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56832" y="5216723"/>
            <a:ext cx="49491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Connect</a:t>
            </a:r>
            <a:endParaRPr lang="en-US" sz="1850" dirty="0"/>
          </a:p>
        </p:txBody>
      </p:sp>
      <p:sp>
        <p:nvSpPr>
          <p:cNvPr id="18" name="Text 13"/>
          <p:cNvSpPr/>
          <p:nvPr/>
        </p:nvSpPr>
        <p:spPr>
          <a:xfrm>
            <a:off x="856832" y="5625405"/>
            <a:ext cx="494910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Team, personality, community</a:t>
            </a:r>
            <a:endParaRPr lang="en-US" sz="1450" dirty="0"/>
          </a:p>
        </p:txBody>
      </p:sp>
      <p:sp>
        <p:nvSpPr>
          <p:cNvPr id="19" name="Shape 14"/>
          <p:cNvSpPr/>
          <p:nvPr/>
        </p:nvSpPr>
        <p:spPr>
          <a:xfrm>
            <a:off x="6190301" y="4265315"/>
            <a:ext cx="5339919" cy="1857871"/>
          </a:xfrm>
          <a:prstGeom prst="roundRect">
            <a:avLst>
              <a:gd name="adj" fmla="val 4273"/>
            </a:avLst>
          </a:prstGeom>
          <a:solidFill>
            <a:srgbClr val="E9E6FA"/>
          </a:solidFill>
          <a:ln w="6350">
            <a:solidFill>
              <a:srgbClr val="BDB8DF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6385658" y="4460677"/>
            <a:ext cx="567021" cy="567035"/>
          </a:xfrm>
          <a:prstGeom prst="ellipse">
            <a:avLst/>
          </a:prstGeom>
          <a:solidFill>
            <a:srgbClr val="5E4CE6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41626" y="4616549"/>
            <a:ext cx="255085" cy="255091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6385658" y="5216723"/>
            <a:ext cx="494920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Sell</a:t>
            </a:r>
            <a:endParaRPr lang="en-US" sz="1850" dirty="0"/>
          </a:p>
        </p:txBody>
      </p:sp>
      <p:sp>
        <p:nvSpPr>
          <p:cNvPr id="23" name="Text 17"/>
          <p:cNvSpPr/>
          <p:nvPr/>
        </p:nvSpPr>
        <p:spPr>
          <a:xfrm>
            <a:off x="6385658" y="5625405"/>
            <a:ext cx="494920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Services, offers, appointments</a:t>
            </a:r>
            <a:endParaRPr lang="en-US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815405"/>
            <a:ext cx="2054372" cy="287139"/>
          </a:xfrm>
          <a:prstGeom prst="roundRect">
            <a:avLst>
              <a:gd name="adj" fmla="val 22118"/>
            </a:avLst>
          </a:prstGeom>
          <a:solidFill>
            <a:srgbClr val="D7D2F9"/>
          </a:solidFill>
          <a:ln/>
        </p:spPr>
      </p:sp>
      <p:sp>
        <p:nvSpPr>
          <p:cNvPr id="3" name="Text 1"/>
          <p:cNvSpPr/>
          <p:nvPr/>
        </p:nvSpPr>
        <p:spPr>
          <a:xfrm>
            <a:off x="774879" y="1872059"/>
            <a:ext cx="2437148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1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AWARENESS VS. INTENT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61475" y="2178149"/>
            <a:ext cx="10868745" cy="472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50" dirty="0">
                <a:solidFill>
                  <a:srgbClr val="231971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Social + Google: Both Are Essential</a:t>
            </a:r>
            <a:endParaRPr lang="en-US" sz="29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2934097"/>
            <a:ext cx="5339820" cy="113992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77479" y="3148509"/>
            <a:ext cx="480940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📱</a:t>
            </a:r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 Social Media — Awareness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977479" y="3557191"/>
            <a:ext cx="480940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"I wasn't looking for you — but you caught my attention."</a:t>
            </a:r>
            <a:endParaRPr lang="en-US" sz="145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90301" y="2934097"/>
            <a:ext cx="5339919" cy="113992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506305" y="3148509"/>
            <a:ext cx="480950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🔍</a:t>
            </a:r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 Google Search — Intent</a:t>
            </a:r>
            <a:endParaRPr lang="en-US" sz="1850" dirty="0"/>
          </a:p>
        </p:txBody>
      </p:sp>
      <p:sp>
        <p:nvSpPr>
          <p:cNvPr id="10" name="Text 6"/>
          <p:cNvSpPr/>
          <p:nvPr/>
        </p:nvSpPr>
        <p:spPr>
          <a:xfrm>
            <a:off x="6506305" y="3557191"/>
            <a:ext cx="480950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"I have a problem and I'm actively looking for a solution."</a:t>
            </a:r>
            <a:endParaRPr lang="en-US" sz="1450" dirty="0"/>
          </a:p>
        </p:txBody>
      </p:sp>
      <p:sp>
        <p:nvSpPr>
          <p:cNvPr id="11" name="Shape 7"/>
          <p:cNvSpPr/>
          <p:nvPr/>
        </p:nvSpPr>
        <p:spPr>
          <a:xfrm>
            <a:off x="661475" y="4286647"/>
            <a:ext cx="10868745" cy="755948"/>
          </a:xfrm>
          <a:prstGeom prst="roundRect">
            <a:avLst>
              <a:gd name="adj" fmla="val 10502"/>
            </a:avLst>
          </a:prstGeom>
          <a:solidFill>
            <a:srgbClr val="D7D2F9"/>
          </a:solidFill>
          <a:ln/>
        </p:spPr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482" y="4554339"/>
            <a:ext cx="236234" cy="189012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275723" y="4522887"/>
            <a:ext cx="1067507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You need both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awareness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and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intent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marketing working together.</a:t>
            </a:r>
            <a:endParaRPr lang="en-US" sz="14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684312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231971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SEO → GEO → AI Search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661475" y="1558429"/>
            <a:ext cx="629686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People aren't only Googling anymore. They're asking ChatGPT and Gemini for recommendations.</a:t>
            </a:r>
            <a:endParaRPr lang="en-US" sz="14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2375892"/>
            <a:ext cx="6296860" cy="1139924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77479" y="2590304"/>
            <a:ext cx="576644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SEO</a:t>
            </a:r>
            <a:endParaRPr lang="en-US" sz="1850" dirty="0"/>
          </a:p>
        </p:txBody>
      </p:sp>
      <p:sp>
        <p:nvSpPr>
          <p:cNvPr id="7" name="Text 3"/>
          <p:cNvSpPr/>
          <p:nvPr/>
        </p:nvSpPr>
        <p:spPr>
          <a:xfrm>
            <a:off x="977479" y="2998986"/>
            <a:ext cx="576644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Appear in traditional search engines</a:t>
            </a:r>
            <a:endParaRPr lang="en-US" sz="14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3704828"/>
            <a:ext cx="6296860" cy="1139924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77479" y="3919240"/>
            <a:ext cx="576644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GEO / AI Search</a:t>
            </a:r>
            <a:endParaRPr lang="en-US" sz="1850" dirty="0"/>
          </a:p>
        </p:txBody>
      </p:sp>
      <p:sp>
        <p:nvSpPr>
          <p:cNvPr id="10" name="Text 5"/>
          <p:cNvSpPr/>
          <p:nvPr/>
        </p:nvSpPr>
        <p:spPr>
          <a:xfrm>
            <a:off x="977479" y="4327922"/>
            <a:ext cx="576644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Help AI platforms trust and reference your business</a:t>
            </a:r>
            <a:endParaRPr lang="en-US" sz="14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1475" y="5033764"/>
            <a:ext cx="6296860" cy="1139924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977479" y="5248176"/>
            <a:ext cx="576644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Your Website</a:t>
            </a:r>
            <a:endParaRPr lang="en-US" sz="1850" dirty="0"/>
          </a:p>
        </p:txBody>
      </p:sp>
      <p:sp>
        <p:nvSpPr>
          <p:cNvPr id="13" name="Text 7"/>
          <p:cNvSpPr/>
          <p:nvPr/>
        </p:nvSpPr>
        <p:spPr>
          <a:xfrm>
            <a:off x="977479" y="5656858"/>
            <a:ext cx="5766449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The hub — owned, not rented</a:t>
            </a:r>
            <a:endParaRPr lang="en-US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274465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231971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Content That Stays Relevant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243138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Use AI to discover what your audience is already searching for — then show up with the answer.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61475" y="2758182"/>
            <a:ext cx="2082351" cy="287139"/>
          </a:xfrm>
          <a:prstGeom prst="roundRect">
            <a:avLst>
              <a:gd name="adj" fmla="val 22118"/>
            </a:avLst>
          </a:prstGeom>
          <a:solidFill>
            <a:srgbClr val="D7D2F9"/>
          </a:solidFill>
          <a:ln/>
        </p:spPr>
      </p:sp>
      <p:sp>
        <p:nvSpPr>
          <p:cNvPr id="5" name="Text 3"/>
          <p:cNvSpPr/>
          <p:nvPr/>
        </p:nvSpPr>
        <p:spPr>
          <a:xfrm>
            <a:off x="774879" y="2814836"/>
            <a:ext cx="2465127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1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AI-POWERED RESEARCH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661475" y="3120926"/>
            <a:ext cx="10868745" cy="472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950" dirty="0">
                <a:solidFill>
                  <a:srgbClr val="231971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Find What's Trending</a:t>
            </a:r>
            <a:endParaRPr lang="en-US" sz="2950" dirty="0"/>
          </a:p>
        </p:txBody>
      </p:sp>
      <p:sp>
        <p:nvSpPr>
          <p:cNvPr id="7" name="Shape 5"/>
          <p:cNvSpPr/>
          <p:nvPr/>
        </p:nvSpPr>
        <p:spPr>
          <a:xfrm>
            <a:off x="661475" y="3876873"/>
            <a:ext cx="3496877" cy="1706662"/>
          </a:xfrm>
          <a:prstGeom prst="roundRect">
            <a:avLst>
              <a:gd name="adj" fmla="val 4652"/>
            </a:avLst>
          </a:prstGeom>
          <a:solidFill>
            <a:srgbClr val="E9E6FA"/>
          </a:solidFill>
          <a:ln w="6350">
            <a:solidFill>
              <a:srgbClr val="BDB8D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6832" y="4072235"/>
            <a:ext cx="310616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Ask the right questions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856832" y="4480917"/>
            <a:ext cx="310616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Prompt AI: </a:t>
            </a:r>
            <a:pPr algn="l" indent="0" marL="0">
              <a:lnSpc>
                <a:spcPct val="133000"/>
              </a:lnSpc>
              <a:buNone/>
            </a:pPr>
            <a:r>
              <a:rPr lang="en-US" sz="1450" i="1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"What are the top questions people in [your industry] are asking right now?"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4347359" y="3876873"/>
            <a:ext cx="3496877" cy="1706662"/>
          </a:xfrm>
          <a:prstGeom prst="roundRect">
            <a:avLst>
              <a:gd name="adj" fmla="val 4652"/>
            </a:avLst>
          </a:prstGeom>
          <a:solidFill>
            <a:srgbClr val="E9E6FA"/>
          </a:solidFill>
          <a:ln w="6350">
            <a:solidFill>
              <a:srgbClr val="BDB8D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42716" y="4072235"/>
            <a:ext cx="310616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Spot patterns &amp; plan</a:t>
            </a:r>
            <a:endParaRPr lang="en-US" sz="1850" dirty="0"/>
          </a:p>
        </p:txBody>
      </p:sp>
      <p:sp>
        <p:nvSpPr>
          <p:cNvPr id="12" name="Text 10"/>
          <p:cNvSpPr/>
          <p:nvPr/>
        </p:nvSpPr>
        <p:spPr>
          <a:xfrm>
            <a:off x="4542716" y="4480917"/>
            <a:ext cx="310616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Find repeating themes across searches — these become your content pillars and calendar.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8033244" y="3876873"/>
            <a:ext cx="3496877" cy="1706662"/>
          </a:xfrm>
          <a:prstGeom prst="roundRect">
            <a:avLst>
              <a:gd name="adj" fmla="val 4652"/>
            </a:avLst>
          </a:prstGeom>
          <a:solidFill>
            <a:srgbClr val="E9E6FA"/>
          </a:solidFill>
          <a:ln w="6350">
            <a:solidFill>
              <a:srgbClr val="BDB8D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28600" y="4072235"/>
            <a:ext cx="310616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Post, measure, repeat</a:t>
            </a:r>
            <a:endParaRPr lang="en-US" sz="1850" dirty="0"/>
          </a:p>
        </p:txBody>
      </p:sp>
      <p:sp>
        <p:nvSpPr>
          <p:cNvPr id="15" name="Text 13"/>
          <p:cNvSpPr/>
          <p:nvPr/>
        </p:nvSpPr>
        <p:spPr>
          <a:xfrm>
            <a:off x="8228600" y="4480917"/>
            <a:ext cx="310616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Track engagement and double down on the topics that resonate most.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99877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231971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Measure, Learn &amp; Adjust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1568549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Marketing isn't a one-time launch — it's a loop. Data tells you what's working, what to stop, and where to double down.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61475" y="2083594"/>
            <a:ext cx="5339820" cy="1508423"/>
          </a:xfrm>
          <a:prstGeom prst="roundRect">
            <a:avLst>
              <a:gd name="adj" fmla="val 5263"/>
            </a:avLst>
          </a:prstGeom>
          <a:solidFill>
            <a:srgbClr val="FAFAFA">
              <a:alpha val="95000"/>
            </a:srgbClr>
          </a:solidFill>
          <a:ln w="25399">
            <a:solidFill>
              <a:srgbClr val="BDB8D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75881" y="2298005"/>
            <a:ext cx="491100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📊</a:t>
            </a:r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 Social Media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875881" y="2706688"/>
            <a:ext cx="4911007" cy="6709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Engagement rate</a:t>
            </a:r>
            <a:endParaRPr lang="en-US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Click-throughs to website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190301" y="2083594"/>
            <a:ext cx="5339919" cy="1508423"/>
          </a:xfrm>
          <a:prstGeom prst="roundRect">
            <a:avLst>
              <a:gd name="adj" fmla="val 5263"/>
            </a:avLst>
          </a:prstGeom>
          <a:solidFill>
            <a:srgbClr val="FAFAFA">
              <a:alpha val="95000"/>
            </a:srgbClr>
          </a:solidFill>
          <a:ln w="25399">
            <a:solidFill>
              <a:srgbClr val="BDB8D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4708" y="2298005"/>
            <a:ext cx="49111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🌐</a:t>
            </a:r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 Website</a:t>
            </a:r>
            <a:endParaRPr lang="en-US" sz="1850" dirty="0"/>
          </a:p>
        </p:txBody>
      </p:sp>
      <p:sp>
        <p:nvSpPr>
          <p:cNvPr id="9" name="Text 7"/>
          <p:cNvSpPr/>
          <p:nvPr/>
        </p:nvSpPr>
        <p:spPr>
          <a:xfrm>
            <a:off x="6404708" y="2706688"/>
            <a:ext cx="4911106" cy="6709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Traffic &amp; unique visitors</a:t>
            </a:r>
            <a:endParaRPr lang="en-US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Bounce rate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61475" y="3781028"/>
            <a:ext cx="5339820" cy="1508423"/>
          </a:xfrm>
          <a:prstGeom prst="roundRect">
            <a:avLst>
              <a:gd name="adj" fmla="val 5263"/>
            </a:avLst>
          </a:prstGeom>
          <a:solidFill>
            <a:srgbClr val="FAFAFA">
              <a:alpha val="95000"/>
            </a:srgbClr>
          </a:solidFill>
          <a:ln w="25399">
            <a:solidFill>
              <a:srgbClr val="BDB8D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75881" y="3995440"/>
            <a:ext cx="491100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🎯</a:t>
            </a:r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 Conversions</a:t>
            </a:r>
            <a:endParaRPr lang="en-US" sz="1850" dirty="0"/>
          </a:p>
        </p:txBody>
      </p:sp>
      <p:sp>
        <p:nvSpPr>
          <p:cNvPr id="12" name="Text 10"/>
          <p:cNvSpPr/>
          <p:nvPr/>
        </p:nvSpPr>
        <p:spPr>
          <a:xfrm>
            <a:off x="875881" y="4404122"/>
            <a:ext cx="4911007" cy="6709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Leads generated</a:t>
            </a:r>
            <a:endParaRPr lang="en-US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Sales closed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190301" y="3781028"/>
            <a:ext cx="5339919" cy="1508423"/>
          </a:xfrm>
          <a:prstGeom prst="roundRect">
            <a:avLst>
              <a:gd name="adj" fmla="val 5263"/>
            </a:avLst>
          </a:prstGeom>
          <a:solidFill>
            <a:srgbClr val="FAFAFA">
              <a:alpha val="95000"/>
            </a:srgbClr>
          </a:solidFill>
          <a:ln w="25399">
            <a:solidFill>
              <a:srgbClr val="BDB8D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404708" y="3995440"/>
            <a:ext cx="49111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Twemoji Mozilla" pitchFamily="34" charset="0"/>
                <a:ea typeface="Twemoji Mozilla" pitchFamily="34" charset="-122"/>
                <a:cs typeface="Twemoji Mozilla" pitchFamily="34" charset="-120"/>
              </a:rPr>
              <a:t>⭐</a:t>
            </a:r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 Reputation</a:t>
            </a:r>
            <a:endParaRPr lang="en-US" sz="1850" dirty="0"/>
          </a:p>
        </p:txBody>
      </p:sp>
      <p:sp>
        <p:nvSpPr>
          <p:cNvPr id="15" name="Text 13"/>
          <p:cNvSpPr/>
          <p:nvPr/>
        </p:nvSpPr>
        <p:spPr>
          <a:xfrm>
            <a:off x="6404708" y="4404122"/>
            <a:ext cx="4911106" cy="67091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Average star rating</a:t>
            </a:r>
            <a:endParaRPr lang="en-US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Referrals received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61475" y="5502077"/>
            <a:ext cx="10868745" cy="755948"/>
          </a:xfrm>
          <a:prstGeom prst="roundRect">
            <a:avLst>
              <a:gd name="adj" fmla="val 10502"/>
            </a:avLst>
          </a:prstGeom>
          <a:solidFill>
            <a:srgbClr val="D7D2F9"/>
          </a:solidFill>
          <a:ln/>
        </p:spPr>
      </p:sp>
      <p:pic>
        <p:nvPicPr>
          <p:cNvPr id="1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482" y="5769769"/>
            <a:ext cx="236234" cy="189012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1275723" y="5738316"/>
            <a:ext cx="1067507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Marketing is iterative.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Keep testing, learning, and adjusting — not setting and forgetting.</a:t>
            </a:r>
            <a:endParaRPr lang="en-US" sz="1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059656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231971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Your Review Cycle</a:t>
            </a:r>
            <a:endParaRPr lang="en-US" sz="3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2028329"/>
            <a:ext cx="3496877" cy="228629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296410" y="2170113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1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875881" y="2784277"/>
            <a:ext cx="306806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Weekly </a:t>
            </a:r>
            <a:pPr algn="l" indent="0" marL="0">
              <a:lnSpc>
                <a:spcPct val="104000"/>
              </a:lnSpc>
              <a:buNone/>
            </a:pPr>
            <a:r>
              <a:rPr lang="en-US" sz="1850" i="1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(15 min)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875881" y="3192959"/>
            <a:ext cx="3068065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Check social engagement, ad spend &amp; new reviews. Respond and flag anything unusual.</a:t>
            </a:r>
            <a:endParaRPr lang="en-US" sz="14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7359" y="2028329"/>
            <a:ext cx="3496877" cy="228629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982294" y="2170113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2</a:t>
            </a:r>
            <a:endParaRPr lang="en-US" sz="1750" dirty="0"/>
          </a:p>
        </p:txBody>
      </p:sp>
      <p:sp>
        <p:nvSpPr>
          <p:cNvPr id="9" name="Text 5"/>
          <p:cNvSpPr/>
          <p:nvPr/>
        </p:nvSpPr>
        <p:spPr>
          <a:xfrm>
            <a:off x="4561766" y="2784277"/>
            <a:ext cx="306806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Monthly </a:t>
            </a:r>
            <a:pPr algn="l" indent="0" marL="0">
              <a:lnSpc>
                <a:spcPct val="104000"/>
              </a:lnSpc>
              <a:buNone/>
            </a:pPr>
            <a:r>
              <a:rPr lang="en-US" sz="1850" i="1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(1 hour)</a:t>
            </a:r>
            <a:endParaRPr lang="en-US" sz="1850" dirty="0"/>
          </a:p>
        </p:txBody>
      </p:sp>
      <p:sp>
        <p:nvSpPr>
          <p:cNvPr id="10" name="Text 6"/>
          <p:cNvSpPr/>
          <p:nvPr/>
        </p:nvSpPr>
        <p:spPr>
          <a:xfrm>
            <a:off x="4561766" y="3192959"/>
            <a:ext cx="3068065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Review traffic, leads &amp; conversions. Compare to last month. Spot your best and worst channels.</a:t>
            </a:r>
            <a:endParaRPr lang="en-US" sz="145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33244" y="2028329"/>
            <a:ext cx="3496877" cy="2286298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668179" y="2170113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3</a:t>
            </a:r>
            <a:endParaRPr lang="en-US" sz="1750" dirty="0"/>
          </a:p>
        </p:txBody>
      </p:sp>
      <p:sp>
        <p:nvSpPr>
          <p:cNvPr id="13" name="Text 8"/>
          <p:cNvSpPr/>
          <p:nvPr/>
        </p:nvSpPr>
        <p:spPr>
          <a:xfrm>
            <a:off x="8247650" y="2784277"/>
            <a:ext cx="306806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Quarterly </a:t>
            </a:r>
            <a:pPr algn="l" indent="0" marL="0">
              <a:lnSpc>
                <a:spcPct val="104000"/>
              </a:lnSpc>
              <a:buNone/>
            </a:pPr>
            <a:r>
              <a:rPr lang="en-US" sz="1850" i="1" dirty="0">
                <a:solidFill>
                  <a:srgbClr val="2A2742"/>
                </a:solidFill>
                <a:latin typeface="Outfit ExtraBold" pitchFamily="34" charset="0"/>
                <a:ea typeface="Outfit ExtraBold" pitchFamily="34" charset="-122"/>
                <a:cs typeface="Outfit ExtraBold" pitchFamily="34" charset="-120"/>
              </a:rPr>
              <a:t>(half day)</a:t>
            </a:r>
            <a:endParaRPr lang="en-US" sz="1850" dirty="0"/>
          </a:p>
        </p:txBody>
      </p:sp>
      <p:sp>
        <p:nvSpPr>
          <p:cNvPr id="14" name="Text 9"/>
          <p:cNvSpPr/>
          <p:nvPr/>
        </p:nvSpPr>
        <p:spPr>
          <a:xfrm>
            <a:off x="8247650" y="3192959"/>
            <a:ext cx="3068065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Audit your full strategy. Shift budget toward what's working. Cut what isn't.</a:t>
            </a:r>
            <a:endParaRPr lang="en-US" sz="1450" dirty="0"/>
          </a:p>
        </p:txBody>
      </p:sp>
      <p:sp>
        <p:nvSpPr>
          <p:cNvPr id="15" name="Text 10"/>
          <p:cNvSpPr/>
          <p:nvPr/>
        </p:nvSpPr>
        <p:spPr>
          <a:xfrm>
            <a:off x="661475" y="4527252"/>
            <a:ext cx="11478330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🛠️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2A2742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 Tools: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Google Analytics · Google Search Console · Meta Business Suite · Google Business Profile Insights</a:t>
            </a:r>
            <a:endParaRPr lang="en-US" sz="1450" dirty="0"/>
          </a:p>
        </p:txBody>
      </p:sp>
      <p:sp>
        <p:nvSpPr>
          <p:cNvPr id="16" name="Shape 11"/>
          <p:cNvSpPr/>
          <p:nvPr/>
        </p:nvSpPr>
        <p:spPr>
          <a:xfrm>
            <a:off x="661475" y="5042297"/>
            <a:ext cx="10868745" cy="755948"/>
          </a:xfrm>
          <a:prstGeom prst="roundRect">
            <a:avLst>
              <a:gd name="adj" fmla="val 10502"/>
            </a:avLst>
          </a:prstGeom>
          <a:solidFill>
            <a:srgbClr val="D7D2F9"/>
          </a:solidFill>
          <a:ln/>
        </p:spPr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0482" y="5309989"/>
            <a:ext cx="236234" cy="189012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275723" y="5278537"/>
            <a:ext cx="1067507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000000"/>
                </a:solidFill>
                <a:latin typeface="Arimo Bold" pitchFamily="34" charset="0"/>
                <a:ea typeface="Arimo Bold" pitchFamily="34" charset="-122"/>
                <a:cs typeface="Arimo Bold" pitchFamily="34" charset="-120"/>
              </a:rPr>
              <a:t>Marketing is iterative.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 Every data point is feedback. Keep testing, learning, and adjusting — don't set it and forget it.</a:t>
            </a:r>
            <a:endParaRPr lang="en-US" sz="14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2026-09-10T18:54:01Z</dcterms:created>
  <dcterms:modified xsi:type="dcterms:W3CDTF">2026-09-10T18:54:01Z</dcterms:modified>
</cp:coreProperties>
</file>